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</p:sldIdLst>
  <p:sldSz cy="5143500" cx="9144000"/>
  <p:notesSz cx="6858000" cy="9144000"/>
  <p:embeddedFontLst>
    <p:embeddedFont>
      <p:font typeface="Montserrat"/>
      <p:regular r:id="rId52"/>
      <p:bold r:id="rId53"/>
      <p:italic r:id="rId54"/>
      <p:boldItalic r:id="rId55"/>
    </p:embeddedFont>
    <p:embeddedFont>
      <p:font typeface="Karla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font" Target="fonts/Montserrat-bold.fntdata"/><Relationship Id="rId52" Type="http://schemas.openxmlformats.org/officeDocument/2006/relationships/font" Target="fonts/Montserrat-regular.fntdata"/><Relationship Id="rId11" Type="http://schemas.openxmlformats.org/officeDocument/2006/relationships/slide" Target="slides/slide7.xml"/><Relationship Id="rId55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54" Type="http://schemas.openxmlformats.org/officeDocument/2006/relationships/font" Target="fonts/Montserrat-italic.fntdata"/><Relationship Id="rId13" Type="http://schemas.openxmlformats.org/officeDocument/2006/relationships/slide" Target="slides/slide9.xml"/><Relationship Id="rId57" Type="http://schemas.openxmlformats.org/officeDocument/2006/relationships/font" Target="fonts/Karla-bold.fntdata"/><Relationship Id="rId12" Type="http://schemas.openxmlformats.org/officeDocument/2006/relationships/slide" Target="slides/slide8.xml"/><Relationship Id="rId56" Type="http://schemas.openxmlformats.org/officeDocument/2006/relationships/font" Target="fonts/Karla-regular.fntdata"/><Relationship Id="rId15" Type="http://schemas.openxmlformats.org/officeDocument/2006/relationships/slide" Target="slides/slide11.xml"/><Relationship Id="rId59" Type="http://schemas.openxmlformats.org/officeDocument/2006/relationships/font" Target="fonts/Karla-boldItalic.fntdata"/><Relationship Id="rId14" Type="http://schemas.openxmlformats.org/officeDocument/2006/relationships/slide" Target="slides/slide10.xml"/><Relationship Id="rId58" Type="http://schemas.openxmlformats.org/officeDocument/2006/relationships/font" Target="fonts/Karla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métadonnées ne nous intéresseront pas pour la suite, nous ne les conserverons pas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a805cb669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a805cb66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Dans les infos logistiques, j’ai choisi de conserver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nom du produit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 marque du produit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pays de commercialisation du produit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 catégorie d’aliments du produit, selon le programme national nutrition santé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a805cb669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a805cb66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Dans les infos nutritionnelles qualitatives que j’ai choisi de conserver :</a:t>
            </a:r>
            <a:endParaRPr/>
          </a:p>
          <a:p>
            <a:pPr indent="-2952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ingredient_text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composition du produit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allergens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liste des composants susceptibles de provoquer des allergies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traces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traces de composants allergènes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additives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liste des additifs utilisés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ingredients_from_palm_oil_n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permet de savoir si le produit contient de l'huile de palme ou non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nutrition_grade_fr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 : score nutritionnel français, de A à E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a805cb669_0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a805cb66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</a:t>
            </a:r>
            <a:r>
              <a:rPr lang="en"/>
              <a:t> les infos nutritionnelles quantitatives, j’ai choisi de conserver d’une part les nutriments relatifs au nutriscore :</a:t>
            </a:r>
            <a:endParaRPr/>
          </a:p>
          <a:p>
            <a:pPr indent="-2952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Fat_100g : graisses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Carbohydrates_100g : glucides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Energy_100g quantité d’énergie pour 100g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Saturated-fat_100g : les graisses saturées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Sugars_100g : les sucres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Fiber_100g : les fibres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Salt_100g : le sel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Proteins_100g : les protéines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Fruits-vegetables-nuts_100g : la quantité de fruits, légumes et fruits à coque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Nutrition-score-fr_100g : le score nutritionnel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Ainsi que d’autres nutriments qui sont couramment indiqués sur les emballages de produits alimentaires :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vitamin-d_100g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vitamin-c_100g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calcium_100g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-"/>
            </a:pPr>
            <a:r>
              <a:rPr lang="en" sz="1050">
                <a:solidFill>
                  <a:schemeClr val="dk1"/>
                </a:solidFill>
                <a:highlight>
                  <a:srgbClr val="EFF0F1"/>
                </a:highlight>
              </a:rPr>
              <a:t>iron_100g</a:t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EFF0F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c1060ca8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c1060ca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gardé également l’url de l’image du produit, qui me servira pour l’application web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Dans le jeu de données initial, il y a beaucoup de champs vides, certaines colonnes ne sont même presques jamais remplies MAIS ce n’est pas toujours une absence d’information.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 exemple, pour les quantités de nutriments, si un champ n’est pas rempli, il y a beaucoup à parier que cela signifie que la quantité est nulle, et que ce sont des informations qui sont donc absentes de l’emballage.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Autre exemple, la catégorie PNNS n’est utilisé, à ma connaissance qu’en France, c’est donc normal que ce champ ne soit pas rempli pour les aliments qui ne sont pas vendus en France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vous ai mis ici un graphique qui représente le remplissage des colonnes que j’ai gardées. En gris, le champ est rempli, en blanc il ne l’est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n’est bien évidemment pas très lisible, car ça fait beaucoup d’informations pour une seule slide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c1060ca80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c1060ca8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pourquoi je vous ai fait un TOP 10 des colonnes ayant le plus de valeurs manquantes, parmis lmes colonnes que j’ai gardées.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peut voir que ce sont des taux de nutriments pour 100g, donc il est probable que beaucoup d’aliments ne contiennent pas ces nutriments.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Donc pas d’inquiétude, jusqu’ici tout va bien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ce qui concerne l’analyse univariée,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vous renvoie vers le notebook,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j’ai tout de même gardé beaucoup de colonnes,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 ça risquerait de prendre un certain temps à l’oral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plus d’être peut-être un peu rébarbatif.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je souhaiterais quand même vous parler d’une colonnes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c1060ca80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0c1060ca8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Cette colonne, c’est la colonne relative au nutriscore (la colone nutrition_grade_fr).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s’agit d’une note qui va de A à 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répartition n’est pas uniforme. La majorité des produits ont un mauvais nutriscore (C, D ou E). Ces 3 catégories totalisent 68.7% des produits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c1060ca80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c1060ca8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les catégories d’aliments selon le Programme National Nutrition Santé,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 on totalise les produits laitiers, les snacks salés et sucrés, les produits à base de céréales et de pommes de terre, les aliments transformés (composite food), et les graisses et sauces, on arrive à  69.2%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assez proche des 68.7% que totalisent les 3 plus mauvais nutriscores. Ces catégories d’aliments sont ceux qui contiennent le plus de graisses, de sel, de sucres et de glucides.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 a-t’il un lien ? Nous le découvrirons dans l’analyse multivariée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2907688f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2907688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c1060ca80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0c1060ca8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L’agence Santé Publique France n’étant logiquement préoccupée que par les produits vendus en France, j’ai choisi de ne conserver que ceux-ci.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plus, ça réduit les temps de calcul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Passons maintenant à l’imputation des valeurs manquantes.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première variable à laquelle je me suis intéressé, c’est product_name (le nom du produit). Il y avait 5.54% de valeurs manquantes.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me suis dit que c’était dommage qu’un produit n’ait pas de nom, alors quand la valeur de product_name était manquante,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que pour le produit en question, elle était renseignée pour generic_name, j’ai assigné la valeur de generic_name à product_name.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n’y avait pas énormément de produits concernés, mais c’est une première imputation à peu de frais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0c1060ca80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0c1060ca8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la suite, j’ai cherché à voir s’il y avait des corrélations entre les variables numériques.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0c1060ca80_0_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0c1060ca8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d’abord fait un premier graphique. Il s’agit d’une matrice de corrélation.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a toutes les variables quantitatives en abscisse et en ordonnée, et on calcule la corrélation entre chacune des variables.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chaque combinaison de variables, on obtient une valeur entre -1 et 1 (c’est le coefficient de corrélation).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signifie une corrélation parfaite entre les deux colonnes (quand la valeur de l’une augmente, l’autre augmente proportionnellement)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 signifie une absence totale de corrélation, et -1 une corrélation inverse parfaite (quand la valeur d’une colonne augmente, l’autre diminue proportionnellement)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y a une échelle de couleur qui va du violet foncé pour une corrélation de -1 au rose saumon pour une corrélation de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Histoire de rendre les choses un peu plus visuelles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cases les plus claires, ainsi que les plus foncées seront donc les plus liées.</a:t>
            </a:r>
            <a:br>
              <a:rPr lang="en"/>
            </a:br>
            <a:br>
              <a:rPr lang="en"/>
            </a:br>
            <a:r>
              <a:rPr lang="en"/>
              <a:t>La diagonale qui part d’en haut à gauche et qui va jusqu’en bas à droite montre les taux de corrélation les plus élevés…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normal, il s’agit du taux de corrélation des variables avec elles-mêmes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c1060ca80_0_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c1060ca8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Dans le top des variables les plus corrélées, nous avons en tête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taux de vitamine C, et le taux de vitamine D avec un coefficient de corrélation de 0.99%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taux de graisses avec la quantité d’énergie avec un taux de corrélation de 0.77%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taux de graisses saturées avec les graisses le taux de graisses, un taux de 0.74%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 taux de glucides (carbohydrates en anglais), avec le taux de sucres, il y a un taux de 0.64%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c1060ca80_0_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c1060ca8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très forte corrélation entre le taux de vitamine C et le taux de vitamine D s’explique par leur taux de remplissage très faible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Respectivement 98 et 99% de valeurs manquantes, et sur le graphique, on voit bien qu’il y a très peu de points, et aucune réelle corrélation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0c1060ca80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0c1060ca8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graisses saturées sont un type particulier de graisses (d’ailleurs sur les étiquetages, on voit souvent la mention “graisses, dont graisses saturées”)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qui signifie que le taux de graisses saturées est obligatoirement inférieur ou égal au taux de graisses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deux figures représentent les taux de graisses saturées, en ordonnée, par rapport aux taux de graisses (en abscisse)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 donc les points situés à gauche de la ligne rouge, qui est la ligne pour laquelle la valeur du taux de graisses est égal au taux de graisses saturées,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Ces points sont des valeurs aberrantes.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corriger ça, j’ai calculé le coefficient de proportionnalité entre la valeur moyenne du taux de graisses et la valeur moyenne du taux de graisses saturées.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à dire que j’ai divisé la moyenne des taux de graisses saturées par la moyenne des taux de graisses.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À partir de là, c’est un simple produit en croix, si on multiplie le taux de graisses, on trouve une approximation du taux de graisses saturées.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donc corrigé les valeurs aberrantes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c1060ca80_0_1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c1060ca80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Ici, c’est un peu la même chose : les sucres sont un type particulier de glucides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Donc j’ai aussi corrigé les valeurs aberrantes après avoir calculé un coefficient de proportionnalité, et on obtient un joli nuage de points triangulaire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c1060ca80_0_1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c1060ca8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y a une corrélation assez forte entre le taux de graisses et la quantité d’énergie (le coefficient de corrélation est de 0.77)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remarque une tendance linéaire sur le nuage de points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 peu de contexte pour commencer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L’agence Santé Publique France, qui est l’agence nationale de santé publique, a lancé un appel à projets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c1060ca80_0_1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c1060ca8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Alors j’ai trié les coefficients de relation avec la colonne energy_100g,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savoir s’il y avait également d’autres colonnes que l’on pouvait utiliser pour une régression linéaire.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écarté la colonne saturated-fat_100g car trop corréle à fat_100g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 la colonne sugars_100g car trop corrélée à carbohydrates_100g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également écarté les colonnes vitamin-d_100g, fruitd-vegetables-nuts_100g et in ingredients_from_palm_oil_n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il y avait trop peu de valeurs renseignées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0c1060ca80_0_1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0c1060ca80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donc gardé les colonnes fat, nutrition-score, carbohydrates, proteins et fibres en tant que features,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 la colonne energy est bien entendu la cible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c1060ca80_0_20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c1060ca80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Dans ce graphiques, vous pouvez voir l’énergie prédite par le modèle en fonction de la valeur présente dans les données.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plupart des valeurs se trouvent sur la droite, avec bien sûr quelques exceptions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a un coefficient de détermination de 0.976, ce qui en fait un modèle assez performant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coefficient de détermination est le carré du coefficient de corrélation linéaire.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une valeur entre 0 et 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 pour un pouvoir de prédiction faible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pour un pouvoir de prédiction fort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c1060ca80_0_2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0c1060ca80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l’imputation des valeurs manquante de nutrition_grade_fr, j’ai utilisé un KNNImputer.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une imputation qui utilise la méthode des K plus proches voisins.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cette méthode, on considère que chaque colonne est un axe d’un espace à N dimensions où N est le nombre de colonnes considérées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déduire une valeur manquante, on va faire une moyenne pondérée des valeurs de cette colonne des K plus proches voisins dans cet espace à N dimensions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0c1060ca80_0_2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0c1060ca80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Après avoir imputé les valeurs manquantes de nutrition-score-fr,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m’en suis servi pour imputer par la moyenne du nutrition_grade_fr correspondant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 ex : si une valeur est manquante  pour nutrition-score-fr,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 on va  regarder la valeur dans la colonne nutrition_grade_fr,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calculer la moyenne des valeurs de nutrition_grade_fr qui ont cette lettre de nutrition_grade,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et on va donner cette moyenne comme valeur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0c1060ca80_0_2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0c1060ca80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 on regarde la répartition des nutriscores par catégorie du programme national nutrition santé,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peut voir qu’à part pour la catégorie des fruits et légumes, et la catégorie des céréales et pommes de terre, les nutriscores des aliments sont très majoritairement mauvais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0c1060ca80_0_2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0c1060ca80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c1060ca80_0_2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0c1060ca80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a805cb669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a805cb66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Cet appel à projet a pour objectif de rendre les données de santé plus accessibles, pour qu’elles soient utilisables par ses agents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0c1060ca80_0_2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0c1060ca8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0c1060ca80_0_2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0c1060ca80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0c1060ca80_0_2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0c1060ca80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0c1060ca80_0_3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0c1060ca80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c1060ca80_0_2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0c1060ca80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c1060ca80_0_3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c1060ca80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0aff08e515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0aff08e51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a805cb669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a805cb66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cela nous allons réaliser une première exploration et visualisation des données, afin que les agents puissent ensuite s’appuyer sur nos résultats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Ces données proviennent d’Open Food Facts.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Food Facts, c’est une base de données libre, ouverte et collaborative sur les produits alimentaires commercialisés dans le monde entier.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C’est un projet qui a démarré en 2012, avec pour idée de mieux connaître la composition des aliments.</a:t>
            </a:r>
            <a:br>
              <a:rPr lang="en"/>
            </a:br>
            <a:r>
              <a:rPr lang="en"/>
              <a:t>Un peu comme pour wikipédia, chaque contributeur peut ajouter et modifier des fiches de produits alimentaires.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a805cb669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a805cb66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Ces données, nous les avons téléchargé sous la forme d’un fichier CSV de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320 772 lignes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162 colonnes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Chaque ligne correspond à un produit alimentaire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Chaque colonne correspond à une information sur le produit. On appelle ces colonnes des variables. On a une variable pour le nom du produit, une pour la marque, une pour le nutriscore, etc.</a:t>
            </a:r>
            <a:br>
              <a:rPr lang="en"/>
            </a:br>
            <a:r>
              <a:rPr lang="en"/>
              <a:t>Je ne vais pas vous lister toutes les colonnes, ça prendrait pas mal de temps. Mais ce qu’il faut retenir, c’est que le jeu de données se présente comme un grand tableau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a805cb669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a805cb66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J’ai dit que je n’allais pas vous lister les colonnes, pour avoir une idée de ce qu’elles contiennent, on peut classer les informations en plusieurs catégories.</a:t>
            </a:r>
            <a:br>
              <a:rPr lang="en"/>
            </a:br>
            <a:r>
              <a:rPr lang="en"/>
              <a:t>D’un point de vue statistique, nous avons 2 grands types de variables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 variables qualitatives, qui contiendront des chaînes de carractères (par ex : le nom du produit ou sa catégorie)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 variables quantitatives, qui contiendront des valeurs numériques (par exemple le taux de sucres pour 100g)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 vous ai mis un camembert qui représente la proportion de variables qualitatives et de variables quantitatives. Les variables qualitatives sont représentées en bleu, les quantitatives en orange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ce qui me concerne, j’ai classé les colonnes en 5 groupes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métadonnées : ce sont des informations sur la création et la modification de chaque fiche produit (c’est à dire chaque ligne de notre jeu de données). Elles n’ont à priori que très peu d’intérêt pour notre analyse et nous ne les conserverons pas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informations logistiques : elles contiennent des informations sur l’origine, la destination, la dénomination et la catégorisation des produits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informations nutritionnelles qualitatives : Ce sont les informations généralement recherchées par les consommateurs, telles que les allergenes, les additifs, la lettre de la note nutritionnelle…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Les informations nutritionnelles quantitatives : elles contiennent également des informations intéressantes pour le consommateur. Ce sont principalement les quantités de nutriments pour 100g, ainsi que le score nutritionnel et la quantité d’énergie pour 100g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la suite, j’ai choisi de ne conserver que certaines colonnes, que je vais vous lister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3" name="Google Shape;63;p11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41000" y="4025300"/>
            <a:ext cx="78459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BLANK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1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ig image">
  <p:cSld name="TITLE_1_2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209250" y="-9675"/>
            <a:ext cx="3076750" cy="5167075"/>
          </a:xfrm>
          <a:custGeom>
            <a:rect b="b" l="l" r="r" t="t"/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6" name="Google Shape;26;p5"/>
          <p:cNvSpPr/>
          <p:nvPr/>
        </p:nvSpPr>
        <p:spPr>
          <a:xfrm>
            <a:off x="-19350" y="-9675"/>
            <a:ext cx="3076750" cy="5167075"/>
          </a:xfrm>
          <a:custGeom>
            <a:rect b="b" l="l" r="r" t="t"/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609704" y="4116875"/>
            <a:ext cx="16098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1" name="Google Shape;31;p6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799645" y="697675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▸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3" name="Google Shape;43;p8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841001" y="1578025"/>
            <a:ext cx="2671800" cy="24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2" type="body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0" name="Google Shape;50;p9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841000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3043281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" name="Google Shape;54;p9"/>
          <p:cNvSpPr txBox="1"/>
          <p:nvPr>
            <p:ph idx="3" type="body"/>
          </p:nvPr>
        </p:nvSpPr>
        <p:spPr>
          <a:xfrm>
            <a:off x="5245562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21.png"/><Relationship Id="rId7" Type="http://schemas.openxmlformats.org/officeDocument/2006/relationships/image" Target="../media/image18.png"/><Relationship Id="rId8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19.png"/><Relationship Id="rId5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Relationship Id="rId4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Relationship Id="rId4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Relationship Id="rId4" Type="http://schemas.openxmlformats.org/officeDocument/2006/relationships/image" Target="../media/image33.png"/><Relationship Id="rId5" Type="http://schemas.openxmlformats.org/officeDocument/2006/relationships/image" Target="../media/image2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Relationship Id="rId4" Type="http://schemas.openxmlformats.org/officeDocument/2006/relationships/image" Target="../media/image3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Relationship Id="rId4" Type="http://schemas.openxmlformats.org/officeDocument/2006/relationships/image" Target="../media/image3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Relationship Id="rId4" Type="http://schemas.openxmlformats.org/officeDocument/2006/relationships/image" Target="../media/image3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Relationship Id="rId4" Type="http://schemas.openxmlformats.org/officeDocument/2006/relationships/image" Target="../media/image3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image" Target="../media/image3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Relationship Id="rId4" Type="http://schemas.openxmlformats.org/officeDocument/2006/relationships/image" Target="../media/image3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ctrTitle"/>
          </p:nvPr>
        </p:nvSpPr>
        <p:spPr>
          <a:xfrm>
            <a:off x="648300" y="3175950"/>
            <a:ext cx="4229100" cy="11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Préparer les données pour </a:t>
            </a:r>
            <a:r>
              <a:rPr lang="en">
                <a:solidFill>
                  <a:schemeClr val="accent2"/>
                </a:solidFill>
              </a:rPr>
              <a:t>un organisme de santé publique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descr="L'agence Santé publique France"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4336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4294967295" type="ctrTitle"/>
          </p:nvPr>
        </p:nvSpPr>
        <p:spPr>
          <a:xfrm>
            <a:off x="644200" y="1248100"/>
            <a:ext cx="5843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Méta</a:t>
            </a:r>
            <a:r>
              <a:rPr lang="en" sz="6000">
                <a:solidFill>
                  <a:srgbClr val="F44336"/>
                </a:solidFill>
              </a:rPr>
              <a:t>données</a:t>
            </a:r>
            <a:endParaRPr sz="6000">
              <a:solidFill>
                <a:srgbClr val="F44336"/>
              </a:solidFill>
            </a:endParaRPr>
          </a:p>
        </p:txBody>
      </p:sp>
      <p:sp>
        <p:nvSpPr>
          <p:cNvPr id="155" name="Google Shape;155;p23"/>
          <p:cNvSpPr txBox="1"/>
          <p:nvPr>
            <p:ph idx="4294967295" type="subTitle"/>
          </p:nvPr>
        </p:nvSpPr>
        <p:spPr>
          <a:xfrm>
            <a:off x="644200" y="3965055"/>
            <a:ext cx="5251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► peu d’intérêt                    non conservées</a:t>
            </a:r>
            <a:endParaRPr/>
          </a:p>
        </p:txBody>
      </p: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2729375" y="4170925"/>
            <a:ext cx="771600" cy="290400"/>
          </a:xfrm>
          <a:prstGeom prst="rightArrow">
            <a:avLst>
              <a:gd fmla="val 18664" name="adj1"/>
              <a:gd fmla="val 50000" name="adj2"/>
            </a:avLst>
          </a:prstGeom>
          <a:solidFill>
            <a:srgbClr val="F443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 txBox="1"/>
          <p:nvPr/>
        </p:nvSpPr>
        <p:spPr>
          <a:xfrm>
            <a:off x="788125" y="2331175"/>
            <a:ext cx="3036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code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url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creator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created_t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created_datetime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last_modified_t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400"/>
              <a:buFont typeface="Karla"/>
              <a:buChar char="●"/>
            </a:pPr>
            <a:r>
              <a:rPr lang="en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last_modified_datetime</a:t>
            </a:r>
            <a:endParaRPr>
              <a:solidFill>
                <a:srgbClr val="F4433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descr="L'agence Santé publique France"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4336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idx="4294967295" type="ctrTitle"/>
          </p:nvPr>
        </p:nvSpPr>
        <p:spPr>
          <a:xfrm>
            <a:off x="644200" y="1248100"/>
            <a:ext cx="6341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Infos </a:t>
            </a:r>
            <a:r>
              <a:rPr lang="en" sz="5500">
                <a:solidFill>
                  <a:srgbClr val="F44336"/>
                </a:solidFill>
              </a:rPr>
              <a:t>logistiques</a:t>
            </a:r>
            <a:endParaRPr sz="5500">
              <a:solidFill>
                <a:srgbClr val="F44336"/>
              </a:solidFill>
            </a:endParaRPr>
          </a:p>
        </p:txBody>
      </p:sp>
      <p:sp>
        <p:nvSpPr>
          <p:cNvPr id="165" name="Google Shape;165;p2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4"/>
          <p:cNvSpPr txBox="1"/>
          <p:nvPr/>
        </p:nvSpPr>
        <p:spPr>
          <a:xfrm>
            <a:off x="788125" y="2589200"/>
            <a:ext cx="6147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product_name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nom du produit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b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rands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marque du produit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c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ountries_fr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pays où le produit est commercialisé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p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nns_groups_1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catégorie de l’aliment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descr="L'agence Santé publique France"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4336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idx="4294967295" type="ctrTitle"/>
          </p:nvPr>
        </p:nvSpPr>
        <p:spPr>
          <a:xfrm>
            <a:off x="644200" y="1339350"/>
            <a:ext cx="6341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Infos nutritionnelles </a:t>
            </a:r>
            <a:r>
              <a:rPr lang="en" sz="4500">
                <a:solidFill>
                  <a:srgbClr val="F44336"/>
                </a:solidFill>
              </a:rPr>
              <a:t>qualitatives</a:t>
            </a:r>
            <a:endParaRPr sz="4500">
              <a:solidFill>
                <a:srgbClr val="F44336"/>
              </a:solidFill>
            </a:endParaRPr>
          </a:p>
        </p:txBody>
      </p:sp>
      <p:sp>
        <p:nvSpPr>
          <p:cNvPr id="173" name="Google Shape;173;p2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788125" y="2589200"/>
            <a:ext cx="6147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ingredient_text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composition du produit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allergens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produits allergènes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traces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traces de composants allergènes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additives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liste des additifs utilisés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ingredients_from_palm_oil_n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s’il y en a, le produit contient de l’huile de palme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Nutrition_grade_fr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score nutritionnel français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descr="L'agence Santé publique France"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4336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idx="4294967295" type="ctrTitle"/>
          </p:nvPr>
        </p:nvSpPr>
        <p:spPr>
          <a:xfrm>
            <a:off x="644200" y="1339350"/>
            <a:ext cx="6341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Infos nutritionnelles </a:t>
            </a:r>
            <a:r>
              <a:rPr lang="en" sz="4500">
                <a:solidFill>
                  <a:srgbClr val="F44336"/>
                </a:solidFill>
              </a:rPr>
              <a:t>quantitatives</a:t>
            </a:r>
            <a:endParaRPr sz="4500">
              <a:solidFill>
                <a:srgbClr val="F44336"/>
              </a:solidFill>
            </a:endParaRPr>
          </a:p>
        </p:txBody>
      </p:sp>
      <p:sp>
        <p:nvSpPr>
          <p:cNvPr id="181" name="Google Shape;181;p2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594325" y="2589200"/>
            <a:ext cx="2987700" cy="23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fat_100g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carbohydrates_100g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energy_100g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saturated-fat_100g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sugars_100g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fiber_100g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salt_100g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proteins_100g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nutrition-score-fr_100g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fruits-vegetables-nuts_100g</a:t>
            </a:r>
            <a:endParaRPr b="1" sz="2000">
              <a:solidFill>
                <a:srgbClr val="F44336"/>
              </a:solidFill>
              <a:highlight>
                <a:schemeClr val="lt1"/>
              </a:highlight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descr="L'agence Santé publique France"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 txBox="1"/>
          <p:nvPr/>
        </p:nvSpPr>
        <p:spPr>
          <a:xfrm>
            <a:off x="3758000" y="2589200"/>
            <a:ext cx="2987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vitamin-d_100g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vitamin-c_100g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calcium_100g</a:t>
            </a:r>
            <a:endParaRPr b="1" sz="1250">
              <a:solidFill>
                <a:srgbClr val="F44336"/>
              </a:solidFill>
              <a:highlight>
                <a:schemeClr val="lt1"/>
              </a:highlight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250"/>
              <a:buChar char="●"/>
            </a:pPr>
            <a:r>
              <a:rPr b="1" lang="en" sz="1250">
                <a:solidFill>
                  <a:srgbClr val="F44336"/>
                </a:solidFill>
                <a:highlight>
                  <a:schemeClr val="lt1"/>
                </a:highlight>
              </a:rPr>
              <a:t>iron_100g</a:t>
            </a:r>
            <a:endParaRPr b="1" sz="1450">
              <a:solidFill>
                <a:srgbClr val="F44336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4336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idx="4294967295" type="ctrTitle"/>
          </p:nvPr>
        </p:nvSpPr>
        <p:spPr>
          <a:xfrm>
            <a:off x="644200" y="1248100"/>
            <a:ext cx="6718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Infos </a:t>
            </a:r>
            <a:r>
              <a:rPr lang="en" sz="4800">
                <a:solidFill>
                  <a:srgbClr val="F44336"/>
                </a:solidFill>
              </a:rPr>
              <a:t>additionnelles</a:t>
            </a:r>
            <a:endParaRPr sz="4800">
              <a:solidFill>
                <a:srgbClr val="F44336"/>
              </a:solidFill>
            </a:endParaRPr>
          </a:p>
        </p:txBody>
      </p:sp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788125" y="2589200"/>
            <a:ext cx="614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44336"/>
              </a:buClr>
              <a:buSzPts val="1800"/>
              <a:buFont typeface="Karla"/>
              <a:buChar char="●"/>
            </a:pP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image_url</a:t>
            </a:r>
            <a:r>
              <a:rPr lang="en" sz="1800">
                <a:solidFill>
                  <a:srgbClr val="F4433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adresse de l’image du produit</a:t>
            </a:r>
            <a:endParaRPr sz="18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descr="L'agence Santé publique France"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1E63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2078325" y="4512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Données </a:t>
            </a:r>
            <a:r>
              <a:rPr lang="en">
                <a:solidFill>
                  <a:srgbClr val="E91E63"/>
                </a:solidFill>
              </a:rPr>
              <a:t>manquantes</a:t>
            </a:r>
            <a:endParaRPr/>
          </a:p>
        </p:txBody>
      </p:sp>
      <p:sp>
        <p:nvSpPr>
          <p:cNvPr id="198" name="Google Shape;198;p2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414825" y="943675"/>
            <a:ext cx="7995300" cy="392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0" y="999075"/>
            <a:ext cx="8366800" cy="3872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'agence Santé publique France" id="201" name="Google Shape;20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1E63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title"/>
          </p:nvPr>
        </p:nvSpPr>
        <p:spPr>
          <a:xfrm>
            <a:off x="2078325" y="4512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Données </a:t>
            </a:r>
            <a:r>
              <a:rPr lang="en">
                <a:solidFill>
                  <a:srgbClr val="E91E63"/>
                </a:solidFill>
              </a:rPr>
              <a:t>manquantes</a:t>
            </a:r>
            <a:endParaRPr/>
          </a:p>
        </p:txBody>
      </p:sp>
      <p:sp>
        <p:nvSpPr>
          <p:cNvPr id="207" name="Google Shape;207;p2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875" y="943675"/>
            <a:ext cx="6310354" cy="41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2171250" y="95935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</a:t>
            </a:r>
            <a:r>
              <a:rPr lang="en">
                <a:solidFill>
                  <a:schemeClr val="accent3"/>
                </a:solidFill>
              </a:rPr>
              <a:t>UNIVARIEE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15" name="Google Shape;215;p3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16" name="Google Shape;21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0"/>
          <p:cNvSpPr txBox="1"/>
          <p:nvPr/>
        </p:nvSpPr>
        <p:spPr>
          <a:xfrm>
            <a:off x="2378650" y="2310150"/>
            <a:ext cx="5475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► Voir le </a:t>
            </a:r>
            <a:r>
              <a:rPr b="1" lang="en" sz="2200">
                <a:solidFill>
                  <a:schemeClr val="accent3"/>
                </a:solidFill>
                <a:latin typeface="Karla"/>
                <a:ea typeface="Karla"/>
                <a:cs typeface="Karla"/>
                <a:sym typeface="Karla"/>
              </a:rPr>
              <a:t>NOTEBOOK</a:t>
            </a:r>
            <a:endParaRPr b="1" sz="2200">
              <a:solidFill>
                <a:schemeClr val="accent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2750263" y="152400"/>
            <a:ext cx="27546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</a:t>
            </a:r>
            <a:r>
              <a:rPr lang="en">
                <a:solidFill>
                  <a:schemeClr val="accent3"/>
                </a:solidFill>
              </a:rPr>
              <a:t>NUTRISCORE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23" name="Google Shape;223;p3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 rotWithShape="1">
          <a:blip r:embed="rId4">
            <a:alphaModFix/>
          </a:blip>
          <a:srcRect b="0" l="0" r="0" t="8113"/>
          <a:stretch/>
        </p:blipFill>
        <p:spPr>
          <a:xfrm>
            <a:off x="1764900" y="1026750"/>
            <a:ext cx="4725350" cy="452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 rotWithShape="1">
          <a:blip r:embed="rId4">
            <a:alphaModFix/>
          </a:blip>
          <a:srcRect b="94977" l="24348" r="24745" t="0"/>
          <a:stretch/>
        </p:blipFill>
        <p:spPr>
          <a:xfrm>
            <a:off x="2924812" y="794900"/>
            <a:ext cx="2405526" cy="2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2750263" y="152400"/>
            <a:ext cx="27546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pnns_groups_1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32" name="Google Shape;232;p3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33" name="Google Shape;23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8600" y="684950"/>
            <a:ext cx="5677951" cy="46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DC39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841000" y="6653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CDDC39"/>
                </a:solidFill>
              </a:rPr>
              <a:t>Sommaire</a:t>
            </a:r>
            <a:endParaRPr sz="3100">
              <a:solidFill>
                <a:srgbClr val="CDDC39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841000" y="1327250"/>
            <a:ext cx="43710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Contexte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Présentation des données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Sélection des données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Analyse univariée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Nettoyage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Imputation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Analyse multivariée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00"/>
              <a:buFont typeface="Karla"/>
              <a:buAutoNum type="arabicPeriod"/>
            </a:pPr>
            <a:r>
              <a:rPr b="1" lang="en" sz="23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Conclusion</a:t>
            </a:r>
            <a:endParaRPr b="1" sz="23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3100" y="41285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AB7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/>
          <p:nvPr>
            <p:ph type="title"/>
          </p:nvPr>
        </p:nvSpPr>
        <p:spPr>
          <a:xfrm>
            <a:off x="2355550" y="657300"/>
            <a:ext cx="4100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3AB7"/>
                </a:solidFill>
              </a:rPr>
              <a:t>Nettoyage</a:t>
            </a:r>
            <a:r>
              <a:rPr lang="en"/>
              <a:t> des </a:t>
            </a:r>
            <a:r>
              <a:rPr lang="en">
                <a:solidFill>
                  <a:srgbClr val="673AB7"/>
                </a:solidFill>
              </a:rPr>
              <a:t>données</a:t>
            </a:r>
            <a:endParaRPr>
              <a:solidFill>
                <a:srgbClr val="673AB7"/>
              </a:solidFill>
            </a:endParaRPr>
          </a:p>
        </p:txBody>
      </p:sp>
      <p:sp>
        <p:nvSpPr>
          <p:cNvPr id="240" name="Google Shape;240;p3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41" name="Google Shape;2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 txBox="1"/>
          <p:nvPr/>
        </p:nvSpPr>
        <p:spPr>
          <a:xfrm>
            <a:off x="537825" y="1378775"/>
            <a:ext cx="6620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73AB7"/>
              </a:buClr>
              <a:buSzPts val="1400"/>
              <a:buFont typeface="Karla"/>
              <a:buChar char="●"/>
            </a:pPr>
            <a:r>
              <a:rPr b="1" lang="en">
                <a:solidFill>
                  <a:srgbClr val="673AB7"/>
                </a:solidFill>
                <a:latin typeface="Karla"/>
                <a:ea typeface="Karla"/>
                <a:cs typeface="Karla"/>
                <a:sym typeface="Karla"/>
              </a:rPr>
              <a:t>Pnns_groups_1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tout a été mis en minuscules, et la valeur “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unknown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”</a:t>
            </a:r>
            <a:b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 été remplacée par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NaN</a:t>
            </a:r>
            <a:b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73AB7"/>
              </a:buClr>
              <a:buSzPts val="1400"/>
              <a:buFont typeface="Karla"/>
              <a:buChar char="●"/>
            </a:pPr>
            <a:r>
              <a:rPr b="1" lang="en">
                <a:solidFill>
                  <a:srgbClr val="673AB7"/>
                </a:solidFill>
                <a:latin typeface="Karla"/>
                <a:ea typeface="Karla"/>
                <a:cs typeface="Karla"/>
                <a:sym typeface="Karla"/>
              </a:rPr>
              <a:t>Les quantités de nutriments pour 100g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valeurs n’étant pas comprises entre 0 et 100 remplacées par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NaN</a:t>
            </a:r>
            <a:b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73AB7"/>
              </a:buClr>
              <a:buSzPts val="1400"/>
              <a:buFont typeface="Karla"/>
              <a:buChar char="●"/>
            </a:pPr>
            <a:r>
              <a:rPr b="1" lang="en">
                <a:solidFill>
                  <a:srgbClr val="673AB7"/>
                </a:solidFill>
                <a:latin typeface="Karla"/>
                <a:ea typeface="Karla"/>
                <a:cs typeface="Karla"/>
                <a:sym typeface="Karla"/>
              </a:rPr>
              <a:t>L’énergie pour 100g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valeurs négatives remplacées par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NaN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ainsi que les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outliers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(détectés à l’aide de l’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écart interquartile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)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3" name="Google Shape;243;p33"/>
          <p:cNvSpPr txBox="1"/>
          <p:nvPr/>
        </p:nvSpPr>
        <p:spPr>
          <a:xfrm>
            <a:off x="1579275" y="3346050"/>
            <a:ext cx="4537200" cy="17085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Calcul outlier avec l’IQR :</a:t>
            </a:r>
            <a:endParaRPr sz="1100" u="sng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Q1</a:t>
            </a: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 : valeur qui a 75% de valeurs qui lui sont supérieures</a:t>
            </a:r>
            <a:endParaRPr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Q3</a:t>
            </a: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 : valeur qui a 75% de valeurs qui lui sont inférieures</a:t>
            </a:r>
            <a:endParaRPr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IQR = Q3 - Q1</a:t>
            </a:r>
            <a:endParaRPr b="1"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Limite inférieure </a:t>
            </a: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: Q1 - (1.5*IQR)</a:t>
            </a:r>
            <a:endParaRPr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Limite supérieure </a:t>
            </a: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: Q3 + (1.5*IQR)</a:t>
            </a:r>
            <a:endParaRPr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Karla"/>
              <a:buChar char="●"/>
            </a:pP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Toute valeur n’étant pas comprise dans l’intervalle</a:t>
            </a:r>
            <a:b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(limite inférieure, limite supérieure) </a:t>
            </a:r>
            <a:r>
              <a:rPr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est un </a:t>
            </a:r>
            <a:r>
              <a:rPr b="1" lang="en" sz="1100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outlier</a:t>
            </a:r>
            <a:endParaRPr b="1" sz="1100"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AB7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type="title"/>
          </p:nvPr>
        </p:nvSpPr>
        <p:spPr>
          <a:xfrm>
            <a:off x="2355550" y="657300"/>
            <a:ext cx="4100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3AB7"/>
                </a:solidFill>
              </a:rPr>
              <a:t>Nettoyage</a:t>
            </a:r>
            <a:r>
              <a:rPr lang="en"/>
              <a:t> des </a:t>
            </a:r>
            <a:r>
              <a:rPr lang="en">
                <a:solidFill>
                  <a:srgbClr val="673AB7"/>
                </a:solidFill>
              </a:rPr>
              <a:t>données</a:t>
            </a:r>
            <a:endParaRPr>
              <a:solidFill>
                <a:srgbClr val="673AB7"/>
              </a:solidFill>
            </a:endParaRPr>
          </a:p>
        </p:txBody>
      </p:sp>
      <p:sp>
        <p:nvSpPr>
          <p:cNvPr id="249" name="Google Shape;249;p3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4"/>
          <p:cNvSpPr txBox="1"/>
          <p:nvPr/>
        </p:nvSpPr>
        <p:spPr>
          <a:xfrm>
            <a:off x="537825" y="1378775"/>
            <a:ext cx="66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Pour la suite, je n’ai gardé que les</a:t>
            </a:r>
            <a:r>
              <a:rPr b="1" lang="en">
                <a:solidFill>
                  <a:srgbClr val="673AB7"/>
                </a:solidFill>
                <a:latin typeface="Karla"/>
                <a:ea typeface="Karla"/>
                <a:cs typeface="Karla"/>
                <a:sym typeface="Karla"/>
              </a:rPr>
              <a:t> produits vendus en France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52" name="Google Shape;2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0425" y="1902025"/>
            <a:ext cx="3014907" cy="305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0232" y="1902025"/>
            <a:ext cx="2883096" cy="2880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type="title"/>
          </p:nvPr>
        </p:nvSpPr>
        <p:spPr>
          <a:xfrm>
            <a:off x="1887750" y="1253275"/>
            <a:ext cx="5368500" cy="7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Imputation</a:t>
            </a:r>
            <a:r>
              <a:rPr lang="en"/>
              <a:t> des valeurs manquantes :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product_name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259" name="Google Shape;259;p3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60" name="Google Shape;26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5"/>
          <p:cNvSpPr txBox="1"/>
          <p:nvPr/>
        </p:nvSpPr>
        <p:spPr>
          <a:xfrm>
            <a:off x="1349425" y="2649975"/>
            <a:ext cx="581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►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valeurs manquantes remplacées par la valeur de </a:t>
            </a:r>
            <a:r>
              <a:rPr b="1" lang="en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generic_name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lorsque c’est possible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corrélations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267" name="Google Shape;267;p3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68" name="Google Shape;2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6200"/>
            <a:ext cx="3739450" cy="3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6"/>
          <p:cNvSpPr/>
          <p:nvPr/>
        </p:nvSpPr>
        <p:spPr>
          <a:xfrm>
            <a:off x="3696275" y="1183200"/>
            <a:ext cx="4781700" cy="380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9475" y="1246200"/>
            <a:ext cx="3988500" cy="3744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corrélations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277" name="Google Shape;277;p3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78" name="Google Shape;2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2275" y="1183200"/>
            <a:ext cx="3839449" cy="396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corrélations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285" name="Google Shape;285;p3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86" name="Google Shape;2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61425"/>
            <a:ext cx="7669512" cy="352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corrélations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293" name="Google Shape;293;p3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294" name="Google Shape;29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1575" y="1463563"/>
            <a:ext cx="1428750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6200" y="1375550"/>
            <a:ext cx="2095500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9"/>
          <p:cNvSpPr txBox="1"/>
          <p:nvPr/>
        </p:nvSpPr>
        <p:spPr>
          <a:xfrm>
            <a:off x="1060600" y="2430925"/>
            <a:ext cx="155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Vitamine C</a:t>
            </a:r>
            <a:endParaRPr b="1" sz="1800">
              <a:solidFill>
                <a:srgbClr val="3F51B5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5028600" y="2430925"/>
            <a:ext cx="155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Vitamine D</a:t>
            </a:r>
            <a:endParaRPr b="1" sz="1800">
              <a:solidFill>
                <a:srgbClr val="3F51B5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9" name="Google Shape;299;p39"/>
          <p:cNvSpPr/>
          <p:nvPr/>
        </p:nvSpPr>
        <p:spPr>
          <a:xfrm>
            <a:off x="2774300" y="1965475"/>
            <a:ext cx="2095500" cy="393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9"/>
          <p:cNvSpPr txBox="1"/>
          <p:nvPr/>
        </p:nvSpPr>
        <p:spPr>
          <a:xfrm>
            <a:off x="3611150" y="1388550"/>
            <a:ext cx="421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chemeClr val="accent3"/>
                </a:solidFill>
                <a:latin typeface="Karla"/>
                <a:ea typeface="Karla"/>
                <a:cs typeface="Karla"/>
                <a:sym typeface="Karla"/>
              </a:rPr>
              <a:t>?</a:t>
            </a:r>
            <a:endParaRPr b="1" sz="3900">
              <a:solidFill>
                <a:schemeClr val="accent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301" name="Google Shape;30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394" y="4049169"/>
            <a:ext cx="2896748" cy="7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91400" y="2616100"/>
            <a:ext cx="2037500" cy="256404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9"/>
          <p:cNvSpPr/>
          <p:nvPr/>
        </p:nvSpPr>
        <p:spPr>
          <a:xfrm>
            <a:off x="5045725" y="2826000"/>
            <a:ext cx="3381000" cy="22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28600" y="2892625"/>
            <a:ext cx="3380925" cy="21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9"/>
          <p:cNvSpPr/>
          <p:nvPr/>
        </p:nvSpPr>
        <p:spPr>
          <a:xfrm>
            <a:off x="2405525" y="4331875"/>
            <a:ext cx="585900" cy="461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Graisses </a:t>
            </a:r>
            <a:r>
              <a:rPr lang="en"/>
              <a:t>et</a:t>
            </a:r>
            <a:r>
              <a:rPr lang="en">
                <a:solidFill>
                  <a:srgbClr val="3F51B5"/>
                </a:solidFill>
              </a:rPr>
              <a:t> graisses saturées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11" name="Google Shape;311;p4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12" name="Google Shape;3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3" name="Google Shape;313;p40"/>
          <p:cNvGrpSpPr/>
          <p:nvPr/>
        </p:nvGrpSpPr>
        <p:grpSpPr>
          <a:xfrm>
            <a:off x="309188" y="1510900"/>
            <a:ext cx="8344875" cy="3632599"/>
            <a:chOff x="198350" y="1510900"/>
            <a:chExt cx="8344875" cy="3632599"/>
          </a:xfrm>
        </p:grpSpPr>
        <p:pic>
          <p:nvPicPr>
            <p:cNvPr id="314" name="Google Shape;314;p40"/>
            <p:cNvPicPr preferRelativeResize="0"/>
            <p:nvPr/>
          </p:nvPicPr>
          <p:blipFill rotWithShape="1">
            <a:blip r:embed="rId4">
              <a:alphaModFix/>
            </a:blip>
            <a:srcRect b="0" l="0" r="0" t="9763"/>
            <a:stretch/>
          </p:blipFill>
          <p:spPr>
            <a:xfrm>
              <a:off x="198350" y="1510900"/>
              <a:ext cx="3705850" cy="3632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p40"/>
            <p:cNvPicPr preferRelativeResize="0"/>
            <p:nvPr/>
          </p:nvPicPr>
          <p:blipFill rotWithShape="1">
            <a:blip r:embed="rId5">
              <a:alphaModFix/>
            </a:blip>
            <a:srcRect b="0" l="0" r="0" t="10362"/>
            <a:stretch/>
          </p:blipFill>
          <p:spPr>
            <a:xfrm>
              <a:off x="4837375" y="1522825"/>
              <a:ext cx="3705850" cy="360873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6" name="Google Shape;316;p40"/>
          <p:cNvSpPr/>
          <p:nvPr/>
        </p:nvSpPr>
        <p:spPr>
          <a:xfrm>
            <a:off x="4044125" y="3101800"/>
            <a:ext cx="879600" cy="29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7" name="Google Shape;317;p40"/>
          <p:cNvCxnSpPr/>
          <p:nvPr/>
        </p:nvCxnSpPr>
        <p:spPr>
          <a:xfrm>
            <a:off x="1931750" y="2402925"/>
            <a:ext cx="439800" cy="141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40"/>
          <p:cNvSpPr txBox="1"/>
          <p:nvPr/>
        </p:nvSpPr>
        <p:spPr>
          <a:xfrm>
            <a:off x="1232875" y="2206600"/>
            <a:ext cx="7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outlier</a:t>
            </a:r>
            <a:endParaRPr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19" name="Google Shape;319;p40"/>
          <p:cNvSpPr txBox="1"/>
          <p:nvPr>
            <p:ph type="title"/>
          </p:nvPr>
        </p:nvSpPr>
        <p:spPr>
          <a:xfrm>
            <a:off x="980900" y="1621673"/>
            <a:ext cx="23415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Avant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20" name="Google Shape;320;p40"/>
          <p:cNvSpPr txBox="1"/>
          <p:nvPr>
            <p:ph type="title"/>
          </p:nvPr>
        </p:nvSpPr>
        <p:spPr>
          <a:xfrm>
            <a:off x="5959500" y="1621673"/>
            <a:ext cx="23415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Après</a:t>
            </a:r>
            <a:endParaRPr>
              <a:solidFill>
                <a:srgbClr val="3F51B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1"/>
          <p:cNvPicPr preferRelativeResize="0"/>
          <p:nvPr/>
        </p:nvPicPr>
        <p:blipFill rotWithShape="1">
          <a:blip r:embed="rId3">
            <a:alphaModFix/>
          </a:blip>
          <a:srcRect b="0" l="0" r="0" t="10039"/>
          <a:stretch/>
        </p:blipFill>
        <p:spPr>
          <a:xfrm>
            <a:off x="0" y="1240875"/>
            <a:ext cx="3993600" cy="390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1"/>
          <p:cNvPicPr preferRelativeResize="0"/>
          <p:nvPr/>
        </p:nvPicPr>
        <p:blipFill rotWithShape="1">
          <a:blip r:embed="rId4">
            <a:alphaModFix/>
          </a:blip>
          <a:srcRect b="0" l="0" r="0" t="10039"/>
          <a:stretch/>
        </p:blipFill>
        <p:spPr>
          <a:xfrm>
            <a:off x="4899875" y="1240875"/>
            <a:ext cx="3993600" cy="3902626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1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glucides</a:t>
            </a:r>
            <a:r>
              <a:rPr lang="en">
                <a:solidFill>
                  <a:srgbClr val="3F51B5"/>
                </a:solidFill>
              </a:rPr>
              <a:t> </a:t>
            </a:r>
            <a:r>
              <a:rPr lang="en"/>
              <a:t>et</a:t>
            </a:r>
            <a:r>
              <a:rPr lang="en">
                <a:solidFill>
                  <a:srgbClr val="3F51B5"/>
                </a:solidFill>
              </a:rPr>
              <a:t> sucres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28" name="Google Shape;328;p4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29" name="Google Shape;32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1"/>
          <p:cNvSpPr/>
          <p:nvPr/>
        </p:nvSpPr>
        <p:spPr>
          <a:xfrm>
            <a:off x="4044125" y="3101800"/>
            <a:ext cx="879600" cy="29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1" name="Google Shape;331;p41"/>
          <p:cNvCxnSpPr/>
          <p:nvPr/>
        </p:nvCxnSpPr>
        <p:spPr>
          <a:xfrm>
            <a:off x="1735100" y="2576750"/>
            <a:ext cx="439800" cy="141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41"/>
          <p:cNvSpPr txBox="1"/>
          <p:nvPr/>
        </p:nvSpPr>
        <p:spPr>
          <a:xfrm>
            <a:off x="1075625" y="2371650"/>
            <a:ext cx="7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outlier</a:t>
            </a:r>
            <a:endParaRPr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33" name="Google Shape;333;p41"/>
          <p:cNvSpPr txBox="1"/>
          <p:nvPr>
            <p:ph type="title"/>
          </p:nvPr>
        </p:nvSpPr>
        <p:spPr>
          <a:xfrm>
            <a:off x="980900" y="1621673"/>
            <a:ext cx="23415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Avant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34" name="Google Shape;334;p41"/>
          <p:cNvSpPr txBox="1"/>
          <p:nvPr>
            <p:ph type="title"/>
          </p:nvPr>
        </p:nvSpPr>
        <p:spPr>
          <a:xfrm>
            <a:off x="5959500" y="1621673"/>
            <a:ext cx="23415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</a:rPr>
              <a:t>Après</a:t>
            </a:r>
            <a:endParaRPr>
              <a:solidFill>
                <a:srgbClr val="3F51B5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2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énergie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40" name="Google Shape;340;p4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41" name="Google Shape;34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2"/>
          <p:cNvPicPr preferRelativeResize="0"/>
          <p:nvPr/>
        </p:nvPicPr>
        <p:blipFill rotWithShape="1">
          <a:blip r:embed="rId4">
            <a:alphaModFix/>
          </a:blip>
          <a:srcRect b="0" l="0" r="0" t="9836"/>
          <a:stretch/>
        </p:blipFill>
        <p:spPr>
          <a:xfrm>
            <a:off x="1470225" y="1525050"/>
            <a:ext cx="6203575" cy="36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2"/>
          <p:cNvPicPr preferRelativeResize="0"/>
          <p:nvPr/>
        </p:nvPicPr>
        <p:blipFill rotWithShape="1">
          <a:blip r:embed="rId4">
            <a:alphaModFix/>
          </a:blip>
          <a:srcRect b="93960" l="0" r="0" t="0"/>
          <a:stretch/>
        </p:blipFill>
        <p:spPr>
          <a:xfrm>
            <a:off x="208063" y="1259825"/>
            <a:ext cx="8727876" cy="34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B3B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4294967295" type="ctrTitle"/>
          </p:nvPr>
        </p:nvSpPr>
        <p:spPr>
          <a:xfrm>
            <a:off x="685800" y="1811950"/>
            <a:ext cx="453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EB3B"/>
                </a:solidFill>
              </a:rPr>
              <a:t>Contexte</a:t>
            </a:r>
            <a:endParaRPr sz="3600">
              <a:solidFill>
                <a:srgbClr val="FFEB3B"/>
              </a:solidFill>
            </a:endParaRPr>
          </a:p>
        </p:txBody>
      </p:sp>
      <p:sp>
        <p:nvSpPr>
          <p:cNvPr id="91" name="Google Shape;91;p16"/>
          <p:cNvSpPr txBox="1"/>
          <p:nvPr>
            <p:ph idx="4294967295" type="subTitle"/>
          </p:nvPr>
        </p:nvSpPr>
        <p:spPr>
          <a:xfrm>
            <a:off x="685800" y="3011525"/>
            <a:ext cx="4531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Appel à projets</a:t>
            </a:r>
            <a:endParaRPr sz="3600"/>
          </a:p>
        </p:txBody>
      </p:sp>
      <p:sp>
        <p:nvSpPr>
          <p:cNvPr id="92" name="Google Shape;92;p16"/>
          <p:cNvSpPr txBox="1"/>
          <p:nvPr>
            <p:ph idx="4294967295" type="body"/>
          </p:nvPr>
        </p:nvSpPr>
        <p:spPr>
          <a:xfrm>
            <a:off x="685800" y="3683600"/>
            <a:ext cx="5620200" cy="10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 l’</a:t>
            </a:r>
            <a:r>
              <a:rPr b="1" lang="en"/>
              <a:t>Agence Nationale de Santé publique </a:t>
            </a:r>
            <a:r>
              <a:rPr lang="en"/>
              <a:t>(Santé Publique France)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3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énergie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49" name="Google Shape;349;p4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50" name="Google Shape;35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43"/>
          <p:cNvPicPr preferRelativeResize="0"/>
          <p:nvPr/>
        </p:nvPicPr>
        <p:blipFill rotWithShape="1">
          <a:blip r:embed="rId4">
            <a:alphaModFix/>
          </a:blip>
          <a:srcRect b="26271" l="0" r="0" t="5562"/>
          <a:stretch/>
        </p:blipFill>
        <p:spPr>
          <a:xfrm>
            <a:off x="152400" y="1657675"/>
            <a:ext cx="4568350" cy="25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3"/>
          <p:cNvSpPr txBox="1"/>
          <p:nvPr/>
        </p:nvSpPr>
        <p:spPr>
          <a:xfrm>
            <a:off x="4872300" y="2057000"/>
            <a:ext cx="39087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Trop corrélée à fat_100g</a:t>
            </a:r>
            <a:endParaRPr sz="180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3" name="Google Shape;353;p43"/>
          <p:cNvSpPr txBox="1"/>
          <p:nvPr/>
        </p:nvSpPr>
        <p:spPr>
          <a:xfrm>
            <a:off x="4872300" y="3124925"/>
            <a:ext cx="39087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Trop peu de valeurs</a:t>
            </a:r>
            <a:endParaRPr sz="180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4" name="Google Shape;354;p43"/>
          <p:cNvSpPr txBox="1"/>
          <p:nvPr/>
        </p:nvSpPr>
        <p:spPr>
          <a:xfrm>
            <a:off x="4872300" y="2828750"/>
            <a:ext cx="39087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Trop corrélée à carbohydrates_100g</a:t>
            </a:r>
            <a:endParaRPr sz="180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3"/>
          <p:cNvSpPr txBox="1"/>
          <p:nvPr/>
        </p:nvSpPr>
        <p:spPr>
          <a:xfrm>
            <a:off x="4872300" y="2518700"/>
            <a:ext cx="39087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Trop peu de valeurs</a:t>
            </a:r>
            <a:endParaRPr sz="180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3"/>
          <p:cNvSpPr txBox="1"/>
          <p:nvPr/>
        </p:nvSpPr>
        <p:spPr>
          <a:xfrm>
            <a:off x="4872300" y="3789300"/>
            <a:ext cx="39087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Trop peu de valeurs</a:t>
            </a:r>
            <a:endParaRPr sz="180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57" name="Google Shape;357;p43"/>
          <p:cNvCxnSpPr>
            <a:endCxn id="352" idx="1"/>
          </p:cNvCxnSpPr>
          <p:nvPr/>
        </p:nvCxnSpPr>
        <p:spPr>
          <a:xfrm flipH="1" rot="10800000">
            <a:off x="4698300" y="2287850"/>
            <a:ext cx="174000" cy="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43"/>
          <p:cNvCxnSpPr/>
          <p:nvPr/>
        </p:nvCxnSpPr>
        <p:spPr>
          <a:xfrm flipH="1" rot="10800000">
            <a:off x="4698300" y="2819563"/>
            <a:ext cx="174000" cy="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43"/>
          <p:cNvCxnSpPr/>
          <p:nvPr/>
        </p:nvCxnSpPr>
        <p:spPr>
          <a:xfrm flipH="1" rot="10800000">
            <a:off x="4698300" y="3050400"/>
            <a:ext cx="174000" cy="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" name="Google Shape;360;p43"/>
          <p:cNvCxnSpPr/>
          <p:nvPr/>
        </p:nvCxnSpPr>
        <p:spPr>
          <a:xfrm flipH="1" rot="10800000">
            <a:off x="4698300" y="3351300"/>
            <a:ext cx="174000" cy="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43"/>
          <p:cNvCxnSpPr/>
          <p:nvPr/>
        </p:nvCxnSpPr>
        <p:spPr>
          <a:xfrm flipH="1" rot="10800000">
            <a:off x="4720750" y="4061725"/>
            <a:ext cx="174000" cy="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4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énergie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67" name="Google Shape;367;p4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68" name="Google Shape;36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4"/>
          <p:cNvSpPr txBox="1"/>
          <p:nvPr/>
        </p:nvSpPr>
        <p:spPr>
          <a:xfrm>
            <a:off x="530450" y="1828175"/>
            <a:ext cx="2860800" cy="190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Features</a:t>
            </a:r>
            <a:endParaRPr b="1" sz="1600" u="sng">
              <a:solidFill>
                <a:srgbClr val="3F51B5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fat_100g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nutrition-score-fr_100g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carbohydrates_100g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proteins_100g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fiber_100g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4395450" y="1828175"/>
            <a:ext cx="2860800" cy="190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Target</a:t>
            </a:r>
            <a:endParaRPr b="1" sz="1600" u="sng">
              <a:solidFill>
                <a:srgbClr val="3F51B5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Energy_100g</a:t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71" name="Google Shape;371;p44"/>
          <p:cNvSpPr/>
          <p:nvPr/>
        </p:nvSpPr>
        <p:spPr>
          <a:xfrm>
            <a:off x="3457425" y="2652275"/>
            <a:ext cx="862200" cy="25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F5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énergie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77" name="Google Shape;377;p4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78" name="Google Shape;37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5"/>
          <p:cNvPicPr preferRelativeResize="0"/>
          <p:nvPr/>
        </p:nvPicPr>
        <p:blipFill rotWithShape="1">
          <a:blip r:embed="rId4">
            <a:alphaModFix/>
          </a:blip>
          <a:srcRect b="0" l="0" r="0" t="10281"/>
          <a:stretch/>
        </p:blipFill>
        <p:spPr>
          <a:xfrm>
            <a:off x="152400" y="1669625"/>
            <a:ext cx="6128626" cy="352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45"/>
          <p:cNvPicPr preferRelativeResize="0"/>
          <p:nvPr/>
        </p:nvPicPr>
        <p:blipFill rotWithShape="1">
          <a:blip r:embed="rId4">
            <a:alphaModFix/>
          </a:blip>
          <a:srcRect b="93598" l="0" r="0" t="0"/>
          <a:stretch/>
        </p:blipFill>
        <p:spPr>
          <a:xfrm>
            <a:off x="257450" y="1482000"/>
            <a:ext cx="6128626" cy="25142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5"/>
          <p:cNvSpPr txBox="1"/>
          <p:nvPr/>
        </p:nvSpPr>
        <p:spPr>
          <a:xfrm>
            <a:off x="6640125" y="2841700"/>
            <a:ext cx="2188200" cy="61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Coefficient de détermination : 0,976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6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nutrition_grade_fr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87" name="Google Shape;387;p4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88" name="Google Shape;3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6"/>
          <p:cNvSpPr txBox="1"/>
          <p:nvPr/>
        </p:nvSpPr>
        <p:spPr>
          <a:xfrm>
            <a:off x="550975" y="1591350"/>
            <a:ext cx="670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</a:pPr>
            <a:r>
              <a:rPr lang="en" sz="15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Méthode :</a:t>
            </a:r>
            <a:r>
              <a:rPr b="1" lang="en" sz="1600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 KNNImputer</a:t>
            </a:r>
            <a:r>
              <a:rPr lang="en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(imputation par les </a:t>
            </a: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K plus proches voisins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)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390" name="Google Shape;39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4238" y="2118025"/>
            <a:ext cx="3118770" cy="281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7"/>
          <p:cNvSpPr txBox="1"/>
          <p:nvPr>
            <p:ph type="title"/>
          </p:nvPr>
        </p:nvSpPr>
        <p:spPr>
          <a:xfrm>
            <a:off x="1887750" y="125825"/>
            <a:ext cx="5368500" cy="11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</a:rPr>
              <a:t>Imputation</a:t>
            </a:r>
            <a:r>
              <a:rPr lang="en" sz="2200"/>
              <a:t> des valeurs manquantes :</a:t>
            </a:r>
            <a:br>
              <a:rPr lang="en"/>
            </a:br>
            <a:r>
              <a:rPr lang="en">
                <a:solidFill>
                  <a:srgbClr val="3F51B5"/>
                </a:solidFill>
              </a:rPr>
              <a:t>nutrition-score-fr</a:t>
            </a:r>
            <a:endParaRPr>
              <a:solidFill>
                <a:srgbClr val="3F51B5"/>
              </a:solidFill>
            </a:endParaRPr>
          </a:p>
        </p:txBody>
      </p:sp>
      <p:sp>
        <p:nvSpPr>
          <p:cNvPr id="396" name="Google Shape;396;p4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397" name="Google Shape;39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7"/>
          <p:cNvSpPr txBox="1"/>
          <p:nvPr/>
        </p:nvSpPr>
        <p:spPr>
          <a:xfrm>
            <a:off x="550975" y="1591350"/>
            <a:ext cx="68376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</a:pPr>
            <a:r>
              <a:rPr lang="en" sz="15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Imputation par la moyenne du </a:t>
            </a:r>
            <a:r>
              <a:rPr b="1" lang="en" sz="1600">
                <a:solidFill>
                  <a:srgbClr val="3F51B5"/>
                </a:solidFill>
                <a:latin typeface="Karla"/>
                <a:ea typeface="Karla"/>
                <a:cs typeface="Karla"/>
                <a:sym typeface="Karla"/>
              </a:rPr>
              <a:t>nutrition_grade_fr</a:t>
            </a:r>
            <a:r>
              <a:rPr lang="en" sz="15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correspondant</a:t>
            </a:r>
            <a:endParaRPr sz="15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Par ex : si une valeur est manquante  pour nutrition-score-fr, on va  regarder la valeur dans la colonne nutrition_grade_fr, calculer la moyenne des valeurs de nutrition_grade_fr qui ont cette lettre de nutrition_grade, et on va donner cette moyenne comme valeur</a:t>
            </a:r>
            <a:endParaRPr sz="15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A9F4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4" name="Google Shape;404;p48"/>
          <p:cNvSpPr txBox="1"/>
          <p:nvPr/>
        </p:nvSpPr>
        <p:spPr>
          <a:xfrm>
            <a:off x="1382975" y="1323800"/>
            <a:ext cx="57783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Analyse</a:t>
            </a:r>
            <a:endParaRPr b="1" sz="7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2196F3"/>
                </a:solidFill>
                <a:latin typeface="Montserrat"/>
                <a:ea typeface="Montserrat"/>
                <a:cs typeface="Montserrat"/>
                <a:sym typeface="Montserrat"/>
              </a:rPr>
              <a:t>multivariée</a:t>
            </a:r>
            <a:endParaRPr b="1" sz="7200">
              <a:solidFill>
                <a:srgbClr val="2196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'agence Santé publique France" id="405" name="Google Shape;40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A9F4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1" name="Google Shape;411;p49"/>
          <p:cNvSpPr txBox="1"/>
          <p:nvPr/>
        </p:nvSpPr>
        <p:spPr>
          <a:xfrm>
            <a:off x="1828175" y="189450"/>
            <a:ext cx="5039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2"/>
                </a:solidFill>
                <a:highlight>
                  <a:srgbClr val="FFFFFF"/>
                </a:highlight>
              </a:rPr>
              <a:t>répartition des </a:t>
            </a:r>
            <a:r>
              <a:rPr b="1" lang="en" sz="1850">
                <a:solidFill>
                  <a:srgbClr val="2196F3"/>
                </a:solidFill>
              </a:rPr>
              <a:t>nutrition_grade_fr</a:t>
            </a:r>
            <a:r>
              <a:rPr b="1" lang="en" sz="1850">
                <a:solidFill>
                  <a:schemeClr val="dk2"/>
                </a:solidFill>
                <a:highlight>
                  <a:srgbClr val="FFFFFF"/>
                </a:highlight>
              </a:rPr>
              <a:t> par catégorie de </a:t>
            </a:r>
            <a:r>
              <a:rPr b="1" lang="en" sz="1850">
                <a:solidFill>
                  <a:srgbClr val="2196F3"/>
                </a:solidFill>
                <a:highlight>
                  <a:srgbClr val="EFF0F1"/>
                </a:highlight>
              </a:rPr>
              <a:t>pnns_groups_1</a:t>
            </a:r>
            <a:endParaRPr b="1" sz="1850">
              <a:solidFill>
                <a:srgbClr val="2196F3"/>
              </a:solidFill>
              <a:highlight>
                <a:srgbClr val="EFF0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'agence Santé publique France" id="412" name="Google Shape;41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0550" y="3661400"/>
            <a:ext cx="1070225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9"/>
          <p:cNvPicPr preferRelativeResize="0"/>
          <p:nvPr/>
        </p:nvPicPr>
        <p:blipFill rotWithShape="1">
          <a:blip r:embed="rId5">
            <a:alphaModFix/>
          </a:blip>
          <a:srcRect b="0" l="1642" r="0" t="12495"/>
          <a:stretch/>
        </p:blipFill>
        <p:spPr>
          <a:xfrm>
            <a:off x="1903950" y="862825"/>
            <a:ext cx="4530051" cy="440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0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</a:t>
            </a:r>
            <a:r>
              <a:rPr lang="en"/>
              <a:t>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  <p:sp>
        <p:nvSpPr>
          <p:cNvPr id="420" name="Google Shape;420;p5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21" name="Google Shape;42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225" y="1057050"/>
            <a:ext cx="5845494" cy="396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28" name="Google Shape;4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525" y="946425"/>
            <a:ext cx="4185225" cy="4142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1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36" name="Google Shape;43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4200" y="958700"/>
            <a:ext cx="4325925" cy="41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2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B3B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4294967295" type="ctrTitle"/>
          </p:nvPr>
        </p:nvSpPr>
        <p:spPr>
          <a:xfrm>
            <a:off x="685825" y="1302325"/>
            <a:ext cx="4531500" cy="7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EB3B"/>
                </a:solidFill>
              </a:rPr>
              <a:t>Objectif</a:t>
            </a:r>
            <a:endParaRPr sz="3600">
              <a:solidFill>
                <a:srgbClr val="FFEB3B"/>
              </a:solidFill>
            </a:endParaRPr>
          </a:p>
        </p:txBody>
      </p:sp>
      <p:sp>
        <p:nvSpPr>
          <p:cNvPr id="100" name="Google Shape;100;p17"/>
          <p:cNvSpPr txBox="1"/>
          <p:nvPr>
            <p:ph idx="4294967295" type="subTitle"/>
          </p:nvPr>
        </p:nvSpPr>
        <p:spPr>
          <a:xfrm>
            <a:off x="685825" y="2023529"/>
            <a:ext cx="4531500" cy="22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Rendre les données de santé plus accessibles</a:t>
            </a:r>
            <a:endParaRPr sz="3600"/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44" name="Google Shape;44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3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  <p:pic>
        <p:nvPicPr>
          <p:cNvPr id="446" name="Google Shape;44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800" y="949125"/>
            <a:ext cx="4376326" cy="419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52" name="Google Shape;4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4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  <p:pic>
        <p:nvPicPr>
          <p:cNvPr id="454" name="Google Shape;45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2450" y="968200"/>
            <a:ext cx="4756742" cy="417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60" name="Google Shape;46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5"/>
          <p:cNvSpPr txBox="1"/>
          <p:nvPr>
            <p:ph idx="4294967295" type="ctrTitle"/>
          </p:nvPr>
        </p:nvSpPr>
        <p:spPr>
          <a:xfrm>
            <a:off x="1992450" y="162150"/>
            <a:ext cx="51591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en </a:t>
            </a:r>
            <a:r>
              <a:rPr lang="en">
                <a:solidFill>
                  <a:srgbClr val="00BCD4"/>
                </a:solidFill>
              </a:rPr>
              <a:t>composante principale</a:t>
            </a:r>
            <a:endParaRPr>
              <a:solidFill>
                <a:srgbClr val="00BCD4"/>
              </a:solidFill>
            </a:endParaRPr>
          </a:p>
        </p:txBody>
      </p:sp>
      <p:pic>
        <p:nvPicPr>
          <p:cNvPr id="462" name="Google Shape;46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1375" y="953050"/>
            <a:ext cx="4271726" cy="419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AF50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6"/>
          <p:cNvSpPr txBox="1"/>
          <p:nvPr>
            <p:ph type="title"/>
          </p:nvPr>
        </p:nvSpPr>
        <p:spPr>
          <a:xfrm>
            <a:off x="2171250" y="85695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CAF50"/>
                </a:solidFill>
              </a:rPr>
              <a:t>ANOVA </a:t>
            </a:r>
            <a:r>
              <a:rPr lang="en"/>
              <a:t>: les catégories PNNS ont-elles un impact sur </a:t>
            </a:r>
            <a:r>
              <a:rPr lang="en">
                <a:solidFill>
                  <a:srgbClr val="4CAF50"/>
                </a:solidFill>
              </a:rPr>
              <a:t>nutrition-score-fr_100g </a:t>
            </a:r>
            <a:r>
              <a:rPr lang="en"/>
              <a:t>?</a:t>
            </a:r>
            <a:endParaRPr/>
          </a:p>
        </p:txBody>
      </p:sp>
      <p:sp>
        <p:nvSpPr>
          <p:cNvPr id="468" name="Google Shape;468;p56"/>
          <p:cNvSpPr txBox="1"/>
          <p:nvPr>
            <p:ph idx="1" type="body"/>
          </p:nvPr>
        </p:nvSpPr>
        <p:spPr>
          <a:xfrm>
            <a:off x="847600" y="1466850"/>
            <a:ext cx="6294600" cy="28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 u="sng"/>
              <a:t>Etapes :</a:t>
            </a:r>
            <a:endParaRPr b="1" sz="1500" u="sng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▸"/>
            </a:pPr>
            <a:r>
              <a:rPr lang="en" sz="1500"/>
              <a:t>Vérifier la normalité de la distribution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▹"/>
            </a:pPr>
            <a:r>
              <a:rPr lang="en" sz="1500"/>
              <a:t>Q-Q plot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▹"/>
            </a:pPr>
            <a:r>
              <a:rPr lang="en" sz="1500"/>
              <a:t>Test de Shapiro-Wilk,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▹"/>
            </a:pPr>
            <a:r>
              <a:rPr lang="en" sz="1500"/>
              <a:t>Test K² d’Agostino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▸"/>
            </a:pPr>
            <a:r>
              <a:rPr lang="en" sz="1500"/>
              <a:t>H0 :  pas d’impact des catégories PPNS sur nutrition-score-fr_100g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▹"/>
            </a:pPr>
            <a:r>
              <a:rPr lang="en" sz="1500"/>
              <a:t>Calculer </a:t>
            </a:r>
            <a:r>
              <a:rPr lang="en" sz="1500"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η²</a:t>
            </a:r>
            <a:endParaRPr sz="1500"/>
          </a:p>
        </p:txBody>
      </p:sp>
      <p:sp>
        <p:nvSpPr>
          <p:cNvPr id="469" name="Google Shape;469;p5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70" name="Google Shape;47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AF50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7"/>
          <p:cNvSpPr txBox="1"/>
          <p:nvPr>
            <p:ph type="title"/>
          </p:nvPr>
        </p:nvSpPr>
        <p:spPr>
          <a:xfrm>
            <a:off x="2171250" y="85695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CAF50"/>
                </a:solidFill>
              </a:rPr>
              <a:t>ANOVA </a:t>
            </a:r>
            <a:r>
              <a:rPr lang="en"/>
              <a:t>: les catégories PNNS ont-elles un impact sur </a:t>
            </a:r>
            <a:r>
              <a:rPr lang="en">
                <a:solidFill>
                  <a:srgbClr val="4CAF50"/>
                </a:solidFill>
              </a:rPr>
              <a:t>nutrition-score-fr_100g </a:t>
            </a:r>
            <a:r>
              <a:rPr lang="en"/>
              <a:t>?</a:t>
            </a:r>
            <a:endParaRPr/>
          </a:p>
        </p:txBody>
      </p:sp>
      <p:sp>
        <p:nvSpPr>
          <p:cNvPr id="476" name="Google Shape;476;p5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77" name="Google Shape;47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57"/>
          <p:cNvSpPr txBox="1"/>
          <p:nvPr/>
        </p:nvSpPr>
        <p:spPr>
          <a:xfrm>
            <a:off x="587275" y="12693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479" name="Google Shape;47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93525"/>
            <a:ext cx="7564575" cy="37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AF50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8"/>
          <p:cNvSpPr txBox="1"/>
          <p:nvPr>
            <p:ph type="title"/>
          </p:nvPr>
        </p:nvSpPr>
        <p:spPr>
          <a:xfrm>
            <a:off x="2171250" y="85695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CAF50"/>
                </a:solidFill>
              </a:rPr>
              <a:t>ANOVA </a:t>
            </a:r>
            <a:r>
              <a:rPr lang="en"/>
              <a:t>: les catégories PNNS ont-elles un impact sur </a:t>
            </a:r>
            <a:r>
              <a:rPr lang="en">
                <a:solidFill>
                  <a:srgbClr val="4CAF50"/>
                </a:solidFill>
              </a:rPr>
              <a:t>nutrition-score-fr_100g </a:t>
            </a:r>
            <a:r>
              <a:rPr lang="en"/>
              <a:t>?</a:t>
            </a:r>
            <a:endParaRPr/>
          </a:p>
        </p:txBody>
      </p:sp>
      <p:sp>
        <p:nvSpPr>
          <p:cNvPr id="485" name="Google Shape;485;p5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86" name="Google Shape;48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650" y="1195825"/>
            <a:ext cx="4072276" cy="3947676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58"/>
          <p:cNvSpPr txBox="1"/>
          <p:nvPr/>
        </p:nvSpPr>
        <p:spPr>
          <a:xfrm>
            <a:off x="3449550" y="1266450"/>
            <a:ext cx="22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nutrition-score-fr_100g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89" name="Google Shape;489;p58"/>
          <p:cNvSpPr txBox="1"/>
          <p:nvPr/>
        </p:nvSpPr>
        <p:spPr>
          <a:xfrm>
            <a:off x="587275" y="12693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CAF50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9"/>
          <p:cNvSpPr txBox="1"/>
          <p:nvPr>
            <p:ph type="title"/>
          </p:nvPr>
        </p:nvSpPr>
        <p:spPr>
          <a:xfrm>
            <a:off x="2171250" y="85695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CAF50"/>
                </a:solidFill>
              </a:rPr>
              <a:t>ANOVA </a:t>
            </a:r>
            <a:r>
              <a:rPr lang="en"/>
              <a:t>: les catégories PNNS ont-elles un impact sur </a:t>
            </a:r>
            <a:r>
              <a:rPr lang="en">
                <a:solidFill>
                  <a:srgbClr val="4CAF50"/>
                </a:solidFill>
              </a:rPr>
              <a:t>nutrition-score-fr_100g </a:t>
            </a:r>
            <a:r>
              <a:rPr lang="en"/>
              <a:t>?</a:t>
            </a:r>
            <a:endParaRPr/>
          </a:p>
        </p:txBody>
      </p:sp>
      <p:sp>
        <p:nvSpPr>
          <p:cNvPr id="495" name="Google Shape;495;p5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496" name="Google Shape;49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59"/>
          <p:cNvSpPr txBox="1"/>
          <p:nvPr/>
        </p:nvSpPr>
        <p:spPr>
          <a:xfrm>
            <a:off x="587275" y="12693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98" name="Google Shape;498;p59"/>
          <p:cNvSpPr txBox="1"/>
          <p:nvPr/>
        </p:nvSpPr>
        <p:spPr>
          <a:xfrm>
            <a:off x="1361300" y="1677075"/>
            <a:ext cx="5676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CAF50"/>
                </a:solidFill>
                <a:latin typeface="Karla"/>
                <a:ea typeface="Karla"/>
                <a:cs typeface="Karla"/>
                <a:sym typeface="Karla"/>
              </a:rPr>
              <a:t>η</a:t>
            </a:r>
            <a:r>
              <a:rPr b="1" lang="en" sz="1600">
                <a:solidFill>
                  <a:srgbClr val="4CAF50"/>
                </a:solidFill>
                <a:latin typeface="Karla"/>
                <a:ea typeface="Karla"/>
                <a:cs typeface="Karla"/>
                <a:sym typeface="Karla"/>
              </a:rPr>
              <a:t>² = 0.46 </a:t>
            </a: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pas une nette influence de </a:t>
            </a:r>
            <a:r>
              <a:rPr b="1" lang="en" sz="1600">
                <a:solidFill>
                  <a:srgbClr val="4CAF50"/>
                </a:solidFill>
                <a:latin typeface="Karla"/>
                <a:ea typeface="Karla"/>
                <a:cs typeface="Karla"/>
                <a:sym typeface="Karla"/>
              </a:rPr>
              <a:t>pnns_groups_1 </a:t>
            </a: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sur </a:t>
            </a:r>
            <a:r>
              <a:rPr b="1" lang="en" sz="1600">
                <a:solidFill>
                  <a:srgbClr val="4CAF50"/>
                </a:solidFill>
                <a:latin typeface="Karla"/>
                <a:ea typeface="Karla"/>
                <a:cs typeface="Karla"/>
                <a:sym typeface="Karla"/>
              </a:rPr>
              <a:t>nutrition-score-fr_100g</a:t>
            </a:r>
            <a:endParaRPr b="1" sz="1600">
              <a:solidFill>
                <a:srgbClr val="4CAF50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0"/>
          <p:cNvSpPr txBox="1"/>
          <p:nvPr>
            <p:ph type="title"/>
          </p:nvPr>
        </p:nvSpPr>
        <p:spPr>
          <a:xfrm>
            <a:off x="3155000" y="210225"/>
            <a:ext cx="2089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BC34A"/>
                </a:solidFill>
              </a:rPr>
              <a:t>Conclusion</a:t>
            </a:r>
            <a:endParaRPr>
              <a:solidFill>
                <a:srgbClr val="8BC34A"/>
              </a:solidFill>
            </a:endParaRPr>
          </a:p>
        </p:txBody>
      </p:sp>
      <p:sp>
        <p:nvSpPr>
          <p:cNvPr id="504" name="Google Shape;504;p6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505" name="Google Shape;50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60"/>
          <p:cNvSpPr txBox="1"/>
          <p:nvPr/>
        </p:nvSpPr>
        <p:spPr>
          <a:xfrm>
            <a:off x="587275" y="12693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07" name="Google Shape;507;p60"/>
          <p:cNvSpPr txBox="1"/>
          <p:nvPr/>
        </p:nvSpPr>
        <p:spPr>
          <a:xfrm>
            <a:off x="1361300" y="1677075"/>
            <a:ext cx="5676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Cette analyse nous a permis de mieux comprendre le jeu de données </a:t>
            </a:r>
            <a:r>
              <a:rPr b="1" lang="en" sz="1600">
                <a:solidFill>
                  <a:srgbClr val="8BC34A"/>
                </a:solidFill>
                <a:latin typeface="Karla"/>
                <a:ea typeface="Karla"/>
                <a:cs typeface="Karla"/>
                <a:sym typeface="Karla"/>
              </a:rPr>
              <a:t>Open Food Fact</a:t>
            </a: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ainsi que les liens entre les </a:t>
            </a:r>
            <a:r>
              <a:rPr b="1" lang="en" sz="1600">
                <a:solidFill>
                  <a:srgbClr val="8BC34A"/>
                </a:solidFill>
                <a:latin typeface="Karla"/>
                <a:ea typeface="Karla"/>
                <a:cs typeface="Karla"/>
                <a:sym typeface="Karla"/>
              </a:rPr>
              <a:t>quantités de nutriments</a:t>
            </a: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et le </a:t>
            </a:r>
            <a:r>
              <a:rPr b="1" lang="en" sz="1600">
                <a:solidFill>
                  <a:srgbClr val="8BC34A"/>
                </a:solidFill>
                <a:latin typeface="Karla"/>
                <a:ea typeface="Karla"/>
                <a:cs typeface="Karla"/>
                <a:sym typeface="Karla"/>
              </a:rPr>
              <a:t>nutriscore</a:t>
            </a:r>
            <a:endParaRPr b="1" sz="1600">
              <a:solidFill>
                <a:srgbClr val="8BC34A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</a:pPr>
            <a:r>
              <a:rPr b="1" lang="en"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Manger des légumes est important</a:t>
            </a:r>
            <a:endParaRPr b="1" sz="16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B3B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4294967295" type="ctrTitle"/>
          </p:nvPr>
        </p:nvSpPr>
        <p:spPr>
          <a:xfrm>
            <a:off x="685825" y="1302325"/>
            <a:ext cx="4531500" cy="7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EB3B"/>
                </a:solidFill>
              </a:rPr>
              <a:t>Comment ?</a:t>
            </a:r>
            <a:endParaRPr sz="3600">
              <a:solidFill>
                <a:srgbClr val="FFEB3B"/>
              </a:solidFill>
            </a:endParaRPr>
          </a:p>
        </p:txBody>
      </p:sp>
      <p:sp>
        <p:nvSpPr>
          <p:cNvPr id="108" name="Google Shape;108;p18"/>
          <p:cNvSpPr txBox="1"/>
          <p:nvPr>
            <p:ph idx="4294967295" type="subTitle"/>
          </p:nvPr>
        </p:nvSpPr>
        <p:spPr>
          <a:xfrm>
            <a:off x="685825" y="2023529"/>
            <a:ext cx="4531500" cy="22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600"/>
              </a:spcBef>
              <a:spcAft>
                <a:spcPts val="0"/>
              </a:spcAft>
              <a:buSzPts val="3600"/>
              <a:buChar char="▸"/>
            </a:pPr>
            <a:r>
              <a:rPr lang="en" sz="3600"/>
              <a:t>Exploration &amp;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▸"/>
            </a:pPr>
            <a:r>
              <a:rPr lang="en" sz="3600"/>
              <a:t>Visualisation</a:t>
            </a:r>
            <a:br>
              <a:rPr lang="en" sz="3600"/>
            </a:br>
            <a:r>
              <a:rPr lang="en" sz="3600"/>
              <a:t>des données</a:t>
            </a:r>
            <a:endParaRPr sz="3600"/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ctrTitle"/>
          </p:nvPr>
        </p:nvSpPr>
        <p:spPr>
          <a:xfrm>
            <a:off x="640700" y="1112425"/>
            <a:ext cx="3522300" cy="10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données</a:t>
            </a:r>
            <a:endParaRPr/>
          </a:p>
        </p:txBody>
      </p:sp>
      <p:sp>
        <p:nvSpPr>
          <p:cNvPr id="116" name="Google Shape;116;p19"/>
          <p:cNvSpPr txBox="1"/>
          <p:nvPr>
            <p:ph idx="1" type="subTitle"/>
          </p:nvPr>
        </p:nvSpPr>
        <p:spPr>
          <a:xfrm>
            <a:off x="5622850" y="2191225"/>
            <a:ext cx="3076800" cy="10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de données </a:t>
            </a:r>
            <a:r>
              <a:rPr b="1" lang="en" sz="2000">
                <a:solidFill>
                  <a:schemeClr val="accent2"/>
                </a:solidFill>
              </a:rPr>
              <a:t>libre</a:t>
            </a:r>
            <a:r>
              <a:rPr lang="en"/>
              <a:t>, </a:t>
            </a:r>
            <a:r>
              <a:rPr b="1" lang="en" sz="2000">
                <a:solidFill>
                  <a:schemeClr val="accent2"/>
                </a:solidFill>
              </a:rPr>
              <a:t>ouverte</a:t>
            </a:r>
            <a:r>
              <a:rPr lang="en"/>
              <a:t> et </a:t>
            </a:r>
            <a:r>
              <a:rPr b="1" lang="en" sz="2000">
                <a:solidFill>
                  <a:schemeClr val="accent2"/>
                </a:solidFill>
              </a:rPr>
              <a:t>collaborative</a:t>
            </a:r>
            <a:endParaRPr b="1" sz="2000">
              <a:solidFill>
                <a:schemeClr val="accent2"/>
              </a:solidFill>
            </a:endParaRPr>
          </a:p>
        </p:txBody>
      </p:sp>
      <p:sp>
        <p:nvSpPr>
          <p:cNvPr id="117" name="Google Shape;117;p19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700" y="2718624"/>
            <a:ext cx="2448750" cy="16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ctrTitle"/>
          </p:nvPr>
        </p:nvSpPr>
        <p:spPr>
          <a:xfrm>
            <a:off x="640700" y="1112425"/>
            <a:ext cx="3522300" cy="10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données</a:t>
            </a:r>
            <a:endParaRPr/>
          </a:p>
        </p:txBody>
      </p:sp>
      <p:sp>
        <p:nvSpPr>
          <p:cNvPr id="125" name="Google Shape;125;p20"/>
          <p:cNvSpPr txBox="1"/>
          <p:nvPr>
            <p:ph idx="1" type="subTitle"/>
          </p:nvPr>
        </p:nvSpPr>
        <p:spPr>
          <a:xfrm>
            <a:off x="5592425" y="1112425"/>
            <a:ext cx="3076800" cy="24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fichier</a:t>
            </a:r>
            <a:r>
              <a:rPr lang="en"/>
              <a:t> </a:t>
            </a:r>
            <a:r>
              <a:rPr b="1" lang="en" sz="2000">
                <a:solidFill>
                  <a:schemeClr val="accent2"/>
                </a:solidFill>
              </a:rPr>
              <a:t>CSV</a:t>
            </a:r>
            <a:r>
              <a:rPr b="1" lang="en" sz="2000"/>
              <a:t>:</a:t>
            </a:r>
            <a:endParaRPr b="1"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320 772</a:t>
            </a:r>
            <a:r>
              <a:rPr lang="en"/>
              <a:t> lignes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162</a:t>
            </a:r>
            <a:r>
              <a:rPr lang="en"/>
              <a:t> colonnes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</a:rPr>
              <a:t>Ligne</a:t>
            </a:r>
            <a:r>
              <a:rPr lang="en"/>
              <a:t> : produit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</a:rPr>
              <a:t>Colonne</a:t>
            </a:r>
            <a:r>
              <a:rPr lang="en"/>
              <a:t> : information sur le produit</a:t>
            </a:r>
            <a:endParaRPr/>
          </a:p>
        </p:txBody>
      </p:sp>
      <p:sp>
        <p:nvSpPr>
          <p:cNvPr id="126" name="Google Shape;126;p20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700" y="2718624"/>
            <a:ext cx="2448750" cy="16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640700" y="1112425"/>
            <a:ext cx="3522300" cy="10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données</a:t>
            </a:r>
            <a:endParaRPr/>
          </a:p>
        </p:txBody>
      </p:sp>
      <p:sp>
        <p:nvSpPr>
          <p:cNvPr id="134" name="Google Shape;134;p21"/>
          <p:cNvSpPr txBox="1"/>
          <p:nvPr>
            <p:ph idx="1" type="subTitle"/>
          </p:nvPr>
        </p:nvSpPr>
        <p:spPr>
          <a:xfrm>
            <a:off x="5267950" y="1369600"/>
            <a:ext cx="3409500" cy="27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Métadonnées</a:t>
            </a:r>
            <a:endParaRPr b="1"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Infos logistiques</a:t>
            </a:r>
            <a:endParaRPr b="1"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Infos nutritionnelles </a:t>
            </a:r>
            <a:r>
              <a:rPr b="1" lang="en" sz="2200">
                <a:solidFill>
                  <a:srgbClr val="0000FF"/>
                </a:solidFill>
              </a:rPr>
              <a:t>qualitatives</a:t>
            </a:r>
            <a:endParaRPr b="1" sz="2200">
              <a:solidFill>
                <a:srgbClr val="0000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Infos nutritionnelles </a:t>
            </a:r>
            <a:r>
              <a:rPr b="1" lang="en" sz="2200">
                <a:solidFill>
                  <a:srgbClr val="0000FF"/>
                </a:solidFill>
              </a:rPr>
              <a:t>quantitatives</a:t>
            </a:r>
            <a:endParaRPr b="1" sz="2200">
              <a:solidFill>
                <a:srgbClr val="0000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b="1" lang="en" sz="2000">
                <a:solidFill>
                  <a:schemeClr val="accent2"/>
                </a:solidFill>
              </a:rPr>
              <a:t>Informations additionnelles</a:t>
            </a:r>
            <a:endParaRPr b="1" sz="2000">
              <a:solidFill>
                <a:schemeClr val="accent2"/>
              </a:solidFill>
            </a:endParaRPr>
          </a:p>
        </p:txBody>
      </p:sp>
      <p:sp>
        <p:nvSpPr>
          <p:cNvPr id="135" name="Google Shape;135;p21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21"/>
          <p:cNvGrpSpPr/>
          <p:nvPr/>
        </p:nvGrpSpPr>
        <p:grpSpPr>
          <a:xfrm>
            <a:off x="7275575" y="152400"/>
            <a:ext cx="1401900" cy="967500"/>
            <a:chOff x="7275575" y="152400"/>
            <a:chExt cx="1401900" cy="967500"/>
          </a:xfrm>
        </p:grpSpPr>
        <p:sp>
          <p:nvSpPr>
            <p:cNvPr id="138" name="Google Shape;138;p21"/>
            <p:cNvSpPr/>
            <p:nvPr/>
          </p:nvSpPr>
          <p:spPr>
            <a:xfrm>
              <a:off x="7275575" y="152400"/>
              <a:ext cx="1401900" cy="96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9" name="Google Shape;139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82892" y="152400"/>
              <a:ext cx="1386333" cy="9600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0" name="Google Shape;140;p21"/>
          <p:cNvPicPr preferRelativeResize="0"/>
          <p:nvPr/>
        </p:nvPicPr>
        <p:blipFill rotWithShape="1">
          <a:blip r:embed="rId5">
            <a:alphaModFix/>
          </a:blip>
          <a:srcRect b="0" l="8045" r="0" t="0"/>
          <a:stretch/>
        </p:blipFill>
        <p:spPr>
          <a:xfrm>
            <a:off x="340125" y="2343625"/>
            <a:ext cx="2145900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572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838350" y="1291700"/>
            <a:ext cx="53241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Colonnes </a:t>
            </a:r>
            <a:r>
              <a:rPr lang="en" sz="2600">
                <a:solidFill>
                  <a:srgbClr val="FF5722"/>
                </a:solidFill>
              </a:rPr>
              <a:t>retenues</a:t>
            </a:r>
            <a:endParaRPr sz="2600"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838250" y="1903150"/>
            <a:ext cx="53241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5722"/>
                </a:solidFill>
              </a:rPr>
              <a:t>163 </a:t>
            </a:r>
            <a:r>
              <a:rPr lang="en" sz="2300"/>
              <a:t>colonnes, c’est beaucoup !</a:t>
            </a:r>
            <a:endParaRPr sz="2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300"/>
              <a:t>► Une </a:t>
            </a:r>
            <a:r>
              <a:rPr b="1" lang="en" sz="2300">
                <a:solidFill>
                  <a:srgbClr val="FF5722"/>
                </a:solidFill>
              </a:rPr>
              <a:t>sélection</a:t>
            </a:r>
            <a:r>
              <a:rPr lang="en" sz="2300"/>
              <a:t> s’impose</a:t>
            </a:r>
            <a:endParaRPr sz="2300"/>
          </a:p>
        </p:txBody>
      </p:sp>
      <p:sp>
        <p:nvSpPr>
          <p:cNvPr id="147" name="Google Shape;147;p2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'agence Santé publique France"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61925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250" y="2466700"/>
            <a:ext cx="2676751" cy="267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DCE2E7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